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4"/>
  </p:notesMasterIdLst>
  <p:handoutMasterIdLst>
    <p:handoutMasterId r:id="rId15"/>
  </p:handoutMasterIdLst>
  <p:sldIdLst>
    <p:sldId id="332" r:id="rId7"/>
    <p:sldId id="341" r:id="rId8"/>
    <p:sldId id="345" r:id="rId9"/>
    <p:sldId id="343" r:id="rId10"/>
    <p:sldId id="347" r:id="rId11"/>
    <p:sldId id="346" r:id="rId12"/>
    <p:sldId id="333" r:id="rId1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4/13/2021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4/13/2021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815192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the project. Discuss healthy and unhealthy foods using examples.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73443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Encourage Learners to jot down ideas as you go through Success Criteria. Explain that Learners could work in groups and could split the tasks between them. Show the Planning sheet and explain what they will do with that first.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683341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49606" y="2090674"/>
            <a:ext cx="5045507" cy="1556425"/>
          </a:xfrm>
        </p:spPr>
        <p:txBody>
          <a:bodyPr/>
          <a:lstStyle/>
          <a:p>
            <a:r>
              <a:rPr lang="en-GB" b="1" dirty="0"/>
              <a:t>Project – </a:t>
            </a:r>
            <a:br>
              <a:rPr lang="en-GB" b="1" dirty="0"/>
            </a:br>
            <a:r>
              <a:rPr lang="en-GB" b="1" dirty="0"/>
              <a:t>Healthy Eating Quiz Machine</a:t>
            </a:r>
            <a:endParaRPr lang="en-US" dirty="0"/>
          </a:p>
        </p:txBody>
      </p:sp>
      <p:sp>
        <p:nvSpPr>
          <p:cNvPr id="5" name="Text Placeholder 4">
            <a:extLst>
              <a:ext uri="{FF2B5EF4-FFF2-40B4-BE49-F238E27FC236}">
                <a16:creationId xmlns:a16="http://schemas.microsoft.com/office/drawing/2014/main" id="{DA47CA65-118E-4C68-8053-C1B78F10B2CE}"/>
              </a:ext>
            </a:extLst>
          </p:cNvPr>
          <p:cNvSpPr>
            <a:spLocks noGrp="1"/>
          </p:cNvSpPr>
          <p:nvPr>
            <p:ph type="body" sz="quarter" idx="14"/>
          </p:nvPr>
        </p:nvSpPr>
        <p:spPr>
          <a:xfrm>
            <a:off x="7426906" y="1406902"/>
            <a:ext cx="4268207" cy="289871"/>
          </a:xfrm>
        </p:spPr>
        <p:txBody>
          <a:bodyPr/>
          <a:lstStyle/>
          <a:p>
            <a:r>
              <a:rPr lang="en-GB" dirty="0"/>
              <a:t>Lesson 7</a:t>
            </a:r>
          </a:p>
        </p:txBody>
      </p:sp>
      <p:sp>
        <p:nvSpPr>
          <p:cNvPr id="3" name="Subtitle 2">
            <a:extLst>
              <a:ext uri="{FF2B5EF4-FFF2-40B4-BE49-F238E27FC236}">
                <a16:creationId xmlns:a16="http://schemas.microsoft.com/office/drawing/2014/main" id="{AC76BDF9-063D-476A-966D-F81AA9B6C05F}"/>
              </a:ext>
            </a:extLst>
          </p:cNvPr>
          <p:cNvSpPr>
            <a:spLocks noGrp="1"/>
          </p:cNvSpPr>
          <p:nvPr>
            <p:ph type="subTitle" idx="1"/>
          </p:nvPr>
        </p:nvSpPr>
        <p:spPr>
          <a:xfrm>
            <a:off x="6651970" y="4053507"/>
            <a:ext cx="5040778" cy="739253"/>
          </a:xfrm>
        </p:spPr>
        <p:txBody>
          <a:bodyPr/>
          <a:lstStyle/>
          <a:p>
            <a:r>
              <a:rPr lang="en-GB" dirty="0"/>
              <a:t>Planning the Quiz</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77006" y="5938981"/>
            <a:ext cx="4280971" cy="622776"/>
          </a:xfrm>
          <a:prstGeom prst="rect">
            <a:avLst/>
          </a:prstGeom>
        </p:spPr>
      </p:pic>
    </p:spTree>
    <p:extLst>
      <p:ext uri="{BB962C8B-B14F-4D97-AF65-F5344CB8AC3E}">
        <p14:creationId xmlns:p14="http://schemas.microsoft.com/office/powerpoint/2010/main" val="289567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8989-3403-4D5A-AEF2-A3FAC477418E}"/>
              </a:ext>
            </a:extLst>
          </p:cNvPr>
          <p:cNvSpPr>
            <a:spLocks noGrp="1"/>
          </p:cNvSpPr>
          <p:nvPr>
            <p:ph type="title"/>
          </p:nvPr>
        </p:nvSpPr>
        <p:spPr/>
        <p:txBody>
          <a:bodyPr/>
          <a:lstStyle/>
          <a:p>
            <a:r>
              <a:rPr lang="en-GB" dirty="0">
                <a:latin typeface="Lato" panose="020F0502020204030203" pitchFamily="34" charset="0"/>
              </a:rPr>
              <a:t>What You Will Learn</a:t>
            </a:r>
          </a:p>
        </p:txBody>
      </p:sp>
      <p:sp>
        <p:nvSpPr>
          <p:cNvPr id="3" name="Content Placeholder 2">
            <a:extLst>
              <a:ext uri="{FF2B5EF4-FFF2-40B4-BE49-F238E27FC236}">
                <a16:creationId xmlns:a16="http://schemas.microsoft.com/office/drawing/2014/main" id="{7E788CEC-0DE0-4FBE-9ADC-A69C576AA1E8}"/>
              </a:ext>
            </a:extLst>
          </p:cNvPr>
          <p:cNvSpPr>
            <a:spLocks noGrp="1"/>
          </p:cNvSpPr>
          <p:nvPr>
            <p:ph idx="1"/>
          </p:nvPr>
        </p:nvSpPr>
        <p:spPr/>
        <p:txBody>
          <a:bodyPr/>
          <a:lstStyle/>
          <a:p>
            <a:pPr>
              <a:spcBef>
                <a:spcPts val="1200"/>
              </a:spcBef>
            </a:pPr>
            <a:r>
              <a:rPr lang="en-GB" dirty="0"/>
              <a:t>Healthy eating and exercise are an import part of children lives</a:t>
            </a:r>
          </a:p>
          <a:p>
            <a:pPr>
              <a:spcBef>
                <a:spcPts val="1200"/>
              </a:spcBef>
            </a:pPr>
            <a:r>
              <a:rPr lang="en-GB" dirty="0"/>
              <a:t>You have </a:t>
            </a:r>
            <a:r>
              <a:rPr lang="en-GB" dirty="0">
                <a:latin typeface="Lato" panose="020F0502020204030203" pitchFamily="34" charset="0"/>
              </a:rPr>
              <a:t>been</a:t>
            </a:r>
            <a:r>
              <a:rPr lang="en-GB" dirty="0"/>
              <a:t> tasked with creating a digital quiz that asks students about what they eat</a:t>
            </a:r>
          </a:p>
          <a:p>
            <a:pPr>
              <a:spcBef>
                <a:spcPts val="1200"/>
              </a:spcBef>
            </a:pPr>
            <a:r>
              <a:rPr lang="en-GB" dirty="0"/>
              <a:t>They answer a question or questions and the program tells them a score, or a piece of advice, or a food to eat</a:t>
            </a:r>
          </a:p>
          <a:p>
            <a:pPr marL="0" lvl="0" indent="0">
              <a:buNone/>
            </a:pPr>
            <a:endParaRPr lang="en-GB" dirty="0"/>
          </a:p>
        </p:txBody>
      </p:sp>
    </p:spTree>
    <p:extLst>
      <p:ext uri="{BB962C8B-B14F-4D97-AF65-F5344CB8AC3E}">
        <p14:creationId xmlns:p14="http://schemas.microsoft.com/office/powerpoint/2010/main" val="1758936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8989-3403-4D5A-AEF2-A3FAC477418E}"/>
              </a:ext>
            </a:extLst>
          </p:cNvPr>
          <p:cNvSpPr>
            <a:spLocks noGrp="1"/>
          </p:cNvSpPr>
          <p:nvPr>
            <p:ph type="title"/>
          </p:nvPr>
        </p:nvSpPr>
        <p:spPr/>
        <p:txBody>
          <a:bodyPr/>
          <a:lstStyle/>
          <a:p>
            <a:r>
              <a:rPr lang="en-GB" dirty="0">
                <a:latin typeface="Lato" panose="020F0502020204030203" pitchFamily="34" charset="0"/>
              </a:rPr>
              <a:t>Success Criteria </a:t>
            </a:r>
          </a:p>
        </p:txBody>
      </p:sp>
      <p:sp>
        <p:nvSpPr>
          <p:cNvPr id="5" name="Content Placeholder 2">
            <a:extLst>
              <a:ext uri="{FF2B5EF4-FFF2-40B4-BE49-F238E27FC236}">
                <a16:creationId xmlns:a16="http://schemas.microsoft.com/office/drawing/2014/main" id="{D471B01E-51A9-46DB-AA43-626768929952}"/>
              </a:ext>
            </a:extLst>
          </p:cNvPr>
          <p:cNvSpPr>
            <a:spLocks noGrp="1"/>
          </p:cNvSpPr>
          <p:nvPr>
            <p:ph idx="1"/>
          </p:nvPr>
        </p:nvSpPr>
        <p:spPr>
          <a:xfrm>
            <a:off x="492124" y="1237785"/>
            <a:ext cx="10592971" cy="4595203"/>
          </a:xfrm>
        </p:spPr>
        <p:txBody>
          <a:bodyPr/>
          <a:lstStyle/>
          <a:p>
            <a:pPr marL="0" indent="0">
              <a:spcBef>
                <a:spcPts val="1200"/>
              </a:spcBef>
              <a:buNone/>
            </a:pPr>
            <a:r>
              <a:rPr lang="en-GB" dirty="0">
                <a:latin typeface="Lato" panose="020F0502020204030203" pitchFamily="34" charset="0"/>
              </a:rPr>
              <a:t>The product must: </a:t>
            </a:r>
          </a:p>
          <a:p>
            <a:pPr lvl="0">
              <a:spcBef>
                <a:spcPts val="1200"/>
              </a:spcBef>
            </a:pPr>
            <a:r>
              <a:rPr lang="en-GB" dirty="0">
                <a:latin typeface="Lato" panose="020F0502020204030203" pitchFamily="34" charset="0"/>
              </a:rPr>
              <a:t>Have a display that the micro:bit is embedded in</a:t>
            </a:r>
          </a:p>
          <a:p>
            <a:pPr lvl="0">
              <a:spcBef>
                <a:spcPts val="1200"/>
              </a:spcBef>
            </a:pPr>
            <a:r>
              <a:rPr lang="en-GB" dirty="0">
                <a:latin typeface="Lato" panose="020F0502020204030203" pitchFamily="34" charset="0"/>
              </a:rPr>
              <a:t>Be robust enough to be played with</a:t>
            </a:r>
          </a:p>
          <a:p>
            <a:pPr lvl="0">
              <a:spcBef>
                <a:spcPts val="1200"/>
              </a:spcBef>
            </a:pPr>
            <a:r>
              <a:rPr lang="en-GB" dirty="0">
                <a:latin typeface="Lato" panose="020F0502020204030203" pitchFamily="34" charset="0"/>
              </a:rPr>
              <a:t>Contain a micro:bit that users can interact with</a:t>
            </a:r>
          </a:p>
          <a:p>
            <a:pPr lvl="0">
              <a:spcBef>
                <a:spcPts val="1200"/>
              </a:spcBef>
            </a:pPr>
            <a:r>
              <a:rPr lang="en-GB" dirty="0">
                <a:latin typeface="Lato" panose="020F0502020204030203" pitchFamily="34" charset="0"/>
              </a:rPr>
              <a:t>Use the </a:t>
            </a:r>
            <a:r>
              <a:rPr lang="en-GB" b="1" dirty="0">
                <a:solidFill>
                  <a:srgbClr val="002B49"/>
                </a:solidFill>
                <a:latin typeface="Lato" panose="020F0502020204030203" pitchFamily="34" charset="0"/>
              </a:rPr>
              <a:t>buttons</a:t>
            </a:r>
            <a:r>
              <a:rPr lang="en-GB" dirty="0">
                <a:latin typeface="Lato" panose="020F0502020204030203" pitchFamily="34" charset="0"/>
              </a:rPr>
              <a:t> to input answers</a:t>
            </a:r>
          </a:p>
          <a:p>
            <a:pPr lvl="0">
              <a:spcBef>
                <a:spcPts val="1200"/>
              </a:spcBef>
            </a:pPr>
            <a:r>
              <a:rPr lang="en-GB" dirty="0">
                <a:latin typeface="Lato" panose="020F0502020204030203" pitchFamily="34" charset="0"/>
              </a:rPr>
              <a:t>Provide some feedback to the user, a score, some advice or a food to eat</a:t>
            </a:r>
          </a:p>
          <a:p>
            <a:pPr>
              <a:spcBef>
                <a:spcPts val="1200"/>
              </a:spcBef>
            </a:pPr>
            <a:endParaRPr lang="en-GB" dirty="0">
              <a:latin typeface="Lato" panose="020F0502020204030203" pitchFamily="34" charset="0"/>
            </a:endParaRPr>
          </a:p>
          <a:p>
            <a:pPr>
              <a:spcBef>
                <a:spcPts val="1200"/>
              </a:spcBef>
            </a:pPr>
            <a:endParaRPr lang="en-GB" dirty="0">
              <a:latin typeface="Lato" panose="020F0502020204030203" pitchFamily="34" charset="0"/>
            </a:endParaRPr>
          </a:p>
        </p:txBody>
      </p:sp>
    </p:spTree>
    <p:extLst>
      <p:ext uri="{BB962C8B-B14F-4D97-AF65-F5344CB8AC3E}">
        <p14:creationId xmlns:p14="http://schemas.microsoft.com/office/powerpoint/2010/main" val="41610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E0D4-1C10-4126-B29E-C62C1A63C911}"/>
              </a:ext>
            </a:extLst>
          </p:cNvPr>
          <p:cNvSpPr>
            <a:spLocks noGrp="1"/>
          </p:cNvSpPr>
          <p:nvPr>
            <p:ph type="title"/>
          </p:nvPr>
        </p:nvSpPr>
        <p:spPr/>
        <p:txBody>
          <a:bodyPr/>
          <a:lstStyle/>
          <a:p>
            <a:r>
              <a:rPr lang="en-GB" dirty="0">
                <a:latin typeface="Lato" panose="020F0502020204030203" pitchFamily="34" charset="0"/>
              </a:rPr>
              <a:t>Some Ideas</a:t>
            </a:r>
          </a:p>
        </p:txBody>
      </p:sp>
      <p:sp>
        <p:nvSpPr>
          <p:cNvPr id="3" name="Content Placeholder 2">
            <a:extLst>
              <a:ext uri="{FF2B5EF4-FFF2-40B4-BE49-F238E27FC236}">
                <a16:creationId xmlns:a16="http://schemas.microsoft.com/office/drawing/2014/main" id="{BEDE4D19-FA43-4CD5-9A37-E1C7C89C1C55}"/>
              </a:ext>
            </a:extLst>
          </p:cNvPr>
          <p:cNvSpPr>
            <a:spLocks noGrp="1"/>
          </p:cNvSpPr>
          <p:nvPr>
            <p:ph idx="1"/>
          </p:nvPr>
        </p:nvSpPr>
        <p:spPr/>
        <p:txBody>
          <a:bodyPr/>
          <a:lstStyle/>
          <a:p>
            <a:pPr marL="0" indent="0">
              <a:spcBef>
                <a:spcPts val="1200"/>
              </a:spcBef>
              <a:buNone/>
            </a:pPr>
            <a:r>
              <a:rPr lang="en-GB" dirty="0">
                <a:latin typeface="Lato" panose="020F0502020204030203" pitchFamily="34" charset="0"/>
              </a:rPr>
              <a:t>Here are some possible ideas that could be programmed:</a:t>
            </a:r>
          </a:p>
          <a:p>
            <a:pPr lvl="0">
              <a:spcBef>
                <a:spcPts val="1200"/>
              </a:spcBef>
            </a:pPr>
            <a:r>
              <a:rPr lang="en-GB" dirty="0">
                <a:latin typeface="Lato" panose="020F0502020204030203" pitchFamily="34" charset="0"/>
              </a:rPr>
              <a:t>Provide instructions</a:t>
            </a:r>
          </a:p>
          <a:p>
            <a:pPr lvl="0">
              <a:spcBef>
                <a:spcPts val="1200"/>
              </a:spcBef>
            </a:pPr>
            <a:r>
              <a:rPr lang="en-GB" dirty="0">
                <a:latin typeface="Lato" panose="020F0502020204030203" pitchFamily="34" charset="0"/>
              </a:rPr>
              <a:t>Ask the child a question – this could be on a sheet of paper or scrolled across the micro:bit</a:t>
            </a:r>
          </a:p>
          <a:p>
            <a:pPr lvl="0">
              <a:spcBef>
                <a:spcPts val="1200"/>
              </a:spcBef>
            </a:pPr>
            <a:r>
              <a:rPr lang="en-GB" dirty="0">
                <a:latin typeface="Lato" panose="020F0502020204030203" pitchFamily="34" charset="0"/>
              </a:rPr>
              <a:t>Allow them to respond with Button A , B or A and B</a:t>
            </a:r>
          </a:p>
          <a:p>
            <a:pPr lvl="0">
              <a:spcBef>
                <a:spcPts val="1200"/>
              </a:spcBef>
            </a:pPr>
            <a:r>
              <a:rPr lang="en-GB" dirty="0">
                <a:latin typeface="Lato" panose="020F0502020204030203" pitchFamily="34" charset="0"/>
              </a:rPr>
              <a:t>Record the answers (</a:t>
            </a:r>
            <a:r>
              <a:rPr lang="en-GB" b="1" dirty="0">
                <a:solidFill>
                  <a:srgbClr val="002B49"/>
                </a:solidFill>
                <a:latin typeface="Lato" panose="020F0502020204030203" pitchFamily="34" charset="0"/>
              </a:rPr>
              <a:t>variables</a:t>
            </a:r>
            <a:r>
              <a:rPr lang="en-GB" dirty="0">
                <a:latin typeface="Lato" panose="020F0502020204030203" pitchFamily="34" charset="0"/>
              </a:rPr>
              <a:t>)</a:t>
            </a:r>
          </a:p>
          <a:p>
            <a:pPr lvl="0">
              <a:spcBef>
                <a:spcPts val="1200"/>
              </a:spcBef>
            </a:pPr>
            <a:r>
              <a:rPr lang="en-GB" dirty="0">
                <a:latin typeface="Lato" panose="020F0502020204030203" pitchFamily="34" charset="0"/>
              </a:rPr>
              <a:t>Display a score at the end</a:t>
            </a:r>
          </a:p>
          <a:p>
            <a:pPr lvl="0">
              <a:spcBef>
                <a:spcPts val="1200"/>
              </a:spcBef>
            </a:pPr>
            <a:r>
              <a:rPr lang="en-GB" dirty="0">
                <a:latin typeface="Lato" panose="020F0502020204030203" pitchFamily="34" charset="0"/>
              </a:rPr>
              <a:t>Use the overall score to provide a piece of advice</a:t>
            </a:r>
          </a:p>
          <a:p>
            <a:pPr lvl="0">
              <a:spcBef>
                <a:spcPts val="1200"/>
              </a:spcBef>
            </a:pPr>
            <a:r>
              <a:rPr lang="en-GB" dirty="0">
                <a:latin typeface="Lato" panose="020F0502020204030203" pitchFamily="34" charset="0"/>
              </a:rPr>
              <a:t>Use an LED to flash if a certain score is reached</a:t>
            </a:r>
          </a:p>
          <a:p>
            <a:endParaRPr lang="en-GB" dirty="0">
              <a:latin typeface="Lato" panose="020F0502020204030203" pitchFamily="34" charset="0"/>
            </a:endParaRPr>
          </a:p>
        </p:txBody>
      </p:sp>
    </p:spTree>
    <p:extLst>
      <p:ext uri="{BB962C8B-B14F-4D97-AF65-F5344CB8AC3E}">
        <p14:creationId xmlns:p14="http://schemas.microsoft.com/office/powerpoint/2010/main" val="1633067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E0D4-1C10-4126-B29E-C62C1A63C911}"/>
              </a:ext>
            </a:extLst>
          </p:cNvPr>
          <p:cNvSpPr>
            <a:spLocks noGrp="1"/>
          </p:cNvSpPr>
          <p:nvPr>
            <p:ph type="title"/>
          </p:nvPr>
        </p:nvSpPr>
        <p:spPr/>
        <p:txBody>
          <a:bodyPr/>
          <a:lstStyle/>
          <a:p>
            <a:r>
              <a:rPr lang="en-GB" dirty="0">
                <a:latin typeface="Lato" panose="020F0502020204030203" pitchFamily="34" charset="0"/>
              </a:rPr>
              <a:t>Some Ideas</a:t>
            </a:r>
          </a:p>
        </p:txBody>
      </p:sp>
      <p:pic>
        <p:nvPicPr>
          <p:cNvPr id="11" name="Picture 10">
            <a:extLst>
              <a:ext uri="{FF2B5EF4-FFF2-40B4-BE49-F238E27FC236}">
                <a16:creationId xmlns:a16="http://schemas.microsoft.com/office/drawing/2014/main" id="{C6E64DE9-0607-4562-BE0A-ACBE33A78E55}"/>
              </a:ext>
            </a:extLst>
          </p:cNvPr>
          <p:cNvPicPr>
            <a:picLocks noChangeAspect="1"/>
          </p:cNvPicPr>
          <p:nvPr/>
        </p:nvPicPr>
        <p:blipFill rotWithShape="1">
          <a:blip r:embed="rId2"/>
          <a:srcRect l="56725" t="25029" r="15644" b="38480"/>
          <a:stretch/>
        </p:blipFill>
        <p:spPr>
          <a:xfrm>
            <a:off x="3101527" y="1153809"/>
            <a:ext cx="5961957" cy="4920981"/>
          </a:xfrm>
          <a:prstGeom prst="rect">
            <a:avLst/>
          </a:prstGeom>
        </p:spPr>
      </p:pic>
    </p:spTree>
    <p:extLst>
      <p:ext uri="{BB962C8B-B14F-4D97-AF65-F5344CB8AC3E}">
        <p14:creationId xmlns:p14="http://schemas.microsoft.com/office/powerpoint/2010/main" val="4284880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E0D4-1C10-4126-B29E-C62C1A63C911}"/>
              </a:ext>
            </a:extLst>
          </p:cNvPr>
          <p:cNvSpPr>
            <a:spLocks noGrp="1"/>
          </p:cNvSpPr>
          <p:nvPr>
            <p:ph type="title"/>
          </p:nvPr>
        </p:nvSpPr>
        <p:spPr/>
        <p:txBody>
          <a:bodyPr/>
          <a:lstStyle/>
          <a:p>
            <a:r>
              <a:rPr lang="en-GB" dirty="0">
                <a:latin typeface="Lato" panose="020F0502020204030203" pitchFamily="34" charset="0"/>
              </a:rPr>
              <a:t>Pro-tip</a:t>
            </a:r>
          </a:p>
        </p:txBody>
      </p:sp>
      <p:sp>
        <p:nvSpPr>
          <p:cNvPr id="3" name="Content Placeholder 2">
            <a:extLst>
              <a:ext uri="{FF2B5EF4-FFF2-40B4-BE49-F238E27FC236}">
                <a16:creationId xmlns:a16="http://schemas.microsoft.com/office/drawing/2014/main" id="{BEDE4D19-FA43-4CD5-9A37-E1C7C89C1C55}"/>
              </a:ext>
            </a:extLst>
          </p:cNvPr>
          <p:cNvSpPr>
            <a:spLocks noGrp="1"/>
          </p:cNvSpPr>
          <p:nvPr>
            <p:ph idx="1"/>
          </p:nvPr>
        </p:nvSpPr>
        <p:spPr/>
        <p:txBody>
          <a:bodyPr/>
          <a:lstStyle/>
          <a:p>
            <a:r>
              <a:rPr lang="en-GB" dirty="0">
                <a:latin typeface="Lato" panose="020F0502020204030203" pitchFamily="34" charset="0"/>
              </a:rPr>
              <a:t>Plan the questions, answers and responses first before you start building your program.  This will support you to use the correct selection code and responses.  </a:t>
            </a:r>
          </a:p>
          <a:p>
            <a:pPr marL="512763" lvl="2" indent="0">
              <a:spcBef>
                <a:spcPts val="800"/>
              </a:spcBef>
              <a:buNone/>
            </a:pPr>
            <a:endParaRPr lang="en-GB" sz="2400" i="1" dirty="0">
              <a:latin typeface="Lato" panose="020F0502020204030203" pitchFamily="34" charset="0"/>
            </a:endParaRPr>
          </a:p>
          <a:p>
            <a:pPr marL="512763" lvl="2" indent="0">
              <a:spcBef>
                <a:spcPts val="800"/>
              </a:spcBef>
              <a:buNone/>
            </a:pPr>
            <a:r>
              <a:rPr lang="en-GB" sz="2400" i="1" dirty="0">
                <a:latin typeface="Lato" panose="020F0502020204030203" pitchFamily="34" charset="0"/>
              </a:rPr>
              <a:t>Question 1 – Do you drink more than two cans of pop a day? </a:t>
            </a:r>
            <a:endParaRPr lang="en-GB" sz="2400" dirty="0">
              <a:latin typeface="Lato" panose="020F0502020204030203" pitchFamily="34" charset="0"/>
            </a:endParaRPr>
          </a:p>
          <a:p>
            <a:pPr marL="512763" lvl="2" indent="0">
              <a:spcBef>
                <a:spcPts val="800"/>
              </a:spcBef>
              <a:buNone/>
            </a:pPr>
            <a:r>
              <a:rPr lang="en-GB" sz="2400" i="1" dirty="0">
                <a:latin typeface="Lato" panose="020F0502020204030203" pitchFamily="34" charset="0"/>
              </a:rPr>
              <a:t>A = Yes	B = No</a:t>
            </a:r>
            <a:endParaRPr lang="en-GB" sz="2400" dirty="0">
              <a:latin typeface="Lato" panose="020F0502020204030203" pitchFamily="34" charset="0"/>
            </a:endParaRPr>
          </a:p>
          <a:p>
            <a:pPr marL="512763" lvl="2" indent="0">
              <a:spcBef>
                <a:spcPts val="800"/>
              </a:spcBef>
              <a:buNone/>
            </a:pPr>
            <a:r>
              <a:rPr lang="en-GB" sz="2400" i="1" dirty="0">
                <a:latin typeface="Lato" panose="020F0502020204030203" pitchFamily="34" charset="0"/>
              </a:rPr>
              <a:t>Response A = Sad face</a:t>
            </a:r>
            <a:endParaRPr lang="en-GB" sz="2400" dirty="0">
              <a:latin typeface="Lato" panose="020F0502020204030203" pitchFamily="34" charset="0"/>
            </a:endParaRPr>
          </a:p>
          <a:p>
            <a:pPr marL="512763" lvl="2" indent="0">
              <a:spcBef>
                <a:spcPts val="800"/>
              </a:spcBef>
              <a:buNone/>
            </a:pPr>
            <a:r>
              <a:rPr lang="en-GB" sz="2400" i="1" dirty="0">
                <a:latin typeface="Lato" panose="020F0502020204030203" pitchFamily="34" charset="0"/>
              </a:rPr>
              <a:t>Response B = Smile</a:t>
            </a:r>
            <a:endParaRPr lang="en-GB" sz="2400" dirty="0">
              <a:latin typeface="Lato" panose="020F0502020204030203" pitchFamily="34" charset="0"/>
            </a:endParaRPr>
          </a:p>
          <a:p>
            <a:pPr marL="0" indent="0">
              <a:buNone/>
            </a:pPr>
            <a:endParaRPr lang="en-GB" dirty="0">
              <a:latin typeface="Lato" panose="020F0502020204030203" pitchFamily="34" charset="0"/>
            </a:endParaRPr>
          </a:p>
        </p:txBody>
      </p:sp>
    </p:spTree>
    <p:extLst>
      <p:ext uri="{BB962C8B-B14F-4D97-AF65-F5344CB8AC3E}">
        <p14:creationId xmlns:p14="http://schemas.microsoft.com/office/powerpoint/2010/main" val="2265976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91559"/>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325</Words>
  <Application>Microsoft Office PowerPoint</Application>
  <PresentationFormat>Widescreen</PresentationFormat>
  <Paragraphs>36</Paragraphs>
  <Slides>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Lato</vt:lpstr>
      <vt:lpstr>Wingdings</vt:lpstr>
      <vt:lpstr>1_Arm_PPT_Public</vt:lpstr>
      <vt:lpstr>Project –  Healthy Eating Quiz Machine</vt:lpstr>
      <vt:lpstr>What You Will Learn</vt:lpstr>
      <vt:lpstr>Success Criteria </vt:lpstr>
      <vt:lpstr>Some Ideas</vt:lpstr>
      <vt:lpstr>Some Ideas</vt:lpstr>
      <vt:lpstr>Pro-tip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2021-04-13T12:41:49Z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